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Century Goth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hkQxeJHWnOMyzIrqQASDLrTFGE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19" Type="http://schemas.openxmlformats.org/officeDocument/2006/relationships/font" Target="fonts/CenturyGothic-boldItalic.fntdata"/><Relationship Id="rId6" Type="http://schemas.openxmlformats.org/officeDocument/2006/relationships/slide" Target="slides/slide2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37cc973d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237cc973d1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39d0c53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239d0c53c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37cc973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237cc973d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37cc973d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237cc973d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37cc973d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237cc973d1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37cc973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237cc973d1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37590222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3759022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s-E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s-E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s-E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s-E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3" name="Google Shape;33;p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0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2" name="Google Shape;42;p1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25" y="0"/>
            <a:ext cx="12192000" cy="5841877"/>
          </a:xfrm>
          <a:custGeom>
            <a:rect b="b" l="l" r="r" t="t"/>
            <a:pathLst>
              <a:path extrusionOk="0" h="5322895" w="12192000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44450">
            <a:solidFill>
              <a:schemeClr val="dk2">
                <a:alpha val="64705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"/>
          <p:cNvSpPr txBox="1"/>
          <p:nvPr/>
        </p:nvSpPr>
        <p:spPr>
          <a:xfrm>
            <a:off x="1757845" y="1230656"/>
            <a:ext cx="867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6600" u="none" cap="none" strike="noStrike">
                <a:solidFill>
                  <a:srgbClr val="9BABE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K6 LOAD TESTING</a:t>
            </a:r>
            <a:endParaRPr/>
          </a:p>
        </p:txBody>
      </p:sp>
      <p:pic>
        <p:nvPicPr>
          <p:cNvPr id="131" name="Google Shape;13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186" y="2726625"/>
            <a:ext cx="2547675" cy="24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7cc973d1_1_5"/>
          <p:cNvSpPr txBox="1"/>
          <p:nvPr>
            <p:ph idx="1" type="body"/>
          </p:nvPr>
        </p:nvSpPr>
        <p:spPr>
          <a:xfrm>
            <a:off x="1807050" y="1897500"/>
            <a:ext cx="85779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-ES" sz="3300">
                <a:solidFill>
                  <a:srgbClr val="9BABE3"/>
                </a:solidFill>
              </a:rPr>
              <a:t>Integración con Testrail</a:t>
            </a:r>
            <a:r>
              <a:rPr b="1" lang="es-ES" sz="3300">
                <a:solidFill>
                  <a:srgbClr val="9BABE3"/>
                </a:solidFill>
              </a:rPr>
              <a:t> </a:t>
            </a:r>
            <a:endParaRPr b="1" sz="3300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3000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600">
                <a:solidFill>
                  <a:srgbClr val="DDE2F5"/>
                </a:solidFill>
              </a:rPr>
              <a:t>la herramienta cuenta con una integración con el ambiente de testrail para el reporte de los resultados de pruebas ejecutadas</a:t>
            </a:r>
            <a:endParaRPr sz="2600">
              <a:solidFill>
                <a:srgbClr val="DDE2F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solidFill>
                <a:srgbClr val="DDE2F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DDE2F5"/>
              </a:buClr>
              <a:buSzPts val="2400"/>
              <a:buChar char="-"/>
            </a:pPr>
            <a:r>
              <a:rPr lang="es-ES" sz="2600">
                <a:solidFill>
                  <a:srgbClr val="DDE2F5"/>
                </a:solidFill>
              </a:rPr>
              <a:t>oportunidad y facilidad para interpretar los resultados de las pruebas ejecutadas</a:t>
            </a:r>
            <a:endParaRPr sz="2600">
              <a:solidFill>
                <a:srgbClr val="DDE2F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39d0c53c2_1_0"/>
          <p:cNvSpPr txBox="1"/>
          <p:nvPr>
            <p:ph idx="1" type="body"/>
          </p:nvPr>
        </p:nvSpPr>
        <p:spPr>
          <a:xfrm>
            <a:off x="1807050" y="1897500"/>
            <a:ext cx="8577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-ES" sz="3300">
                <a:solidFill>
                  <a:srgbClr val="9BABE3"/>
                </a:solidFill>
              </a:rPr>
              <a:t>Script</a:t>
            </a:r>
            <a:endParaRPr b="1" sz="3300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3000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600">
                <a:solidFill>
                  <a:srgbClr val="DDE2F5"/>
                </a:solidFill>
              </a:rPr>
              <a:t>Comando para ejecutar:   k6 run .\examplek6.js</a:t>
            </a:r>
            <a:endParaRPr sz="2600">
              <a:solidFill>
                <a:srgbClr val="DDE2F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solidFill>
                <a:srgbClr val="DDE2F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solidFill>
                <a:srgbClr val="DDE2F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solidFill>
                <a:srgbClr val="DDE2F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/>
          <p:nvPr>
            <p:ph type="title"/>
          </p:nvPr>
        </p:nvSpPr>
        <p:spPr>
          <a:xfrm>
            <a:off x="1141413" y="1209588"/>
            <a:ext cx="99060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BABE3"/>
              </a:buClr>
              <a:buSzPts val="4000"/>
              <a:buFont typeface="Century Gothic"/>
              <a:buNone/>
            </a:pPr>
            <a:r>
              <a:rPr lang="es-ES" sz="4000">
                <a:solidFill>
                  <a:srgbClr val="9BABE3"/>
                </a:solidFill>
              </a:rPr>
              <a:t>WHAT IS K6?</a:t>
            </a:r>
            <a:endParaRPr/>
          </a:p>
        </p:txBody>
      </p:sp>
      <p:sp>
        <p:nvSpPr>
          <p:cNvPr id="137" name="Google Shape;137;p2"/>
          <p:cNvSpPr txBox="1"/>
          <p:nvPr>
            <p:ph idx="1" type="body"/>
          </p:nvPr>
        </p:nvSpPr>
        <p:spPr>
          <a:xfrm>
            <a:off x="1143000" y="2340704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800">
                <a:solidFill>
                  <a:srgbClr val="DDE2F5"/>
                </a:solidFill>
              </a:rPr>
              <a:t>Grafana k6 es una herramienta de pruebas de carga de código abierto que es utilizado en las pruebas de rendimiento.</a:t>
            </a:r>
            <a:endParaRPr sz="2800">
              <a:solidFill>
                <a:srgbClr val="DDE2F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/>
          <p:nvPr>
            <p:ph type="title"/>
          </p:nvPr>
        </p:nvSpPr>
        <p:spPr>
          <a:xfrm>
            <a:off x="1143000" y="2200800"/>
            <a:ext cx="9906000" cy="24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BABE3"/>
              </a:buClr>
              <a:buSzPts val="3200"/>
              <a:buFont typeface="Century Gothic"/>
              <a:buNone/>
            </a:pPr>
            <a:r>
              <a:rPr lang="es-ES">
                <a:solidFill>
                  <a:srgbClr val="9BABE3"/>
                </a:solidFill>
              </a:rPr>
              <a:t>USE CASES:</a:t>
            </a:r>
            <a:endParaRPr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BABE3"/>
              </a:buClr>
              <a:buSzPts val="3200"/>
              <a:buFont typeface="Century Gothic"/>
              <a:buNone/>
            </a:pPr>
            <a:br>
              <a:rPr lang="es-ES"/>
            </a:br>
            <a:r>
              <a:rPr lang="es-ES" sz="2200">
                <a:solidFill>
                  <a:srgbClr val="DDE2F5"/>
                </a:solidFill>
              </a:rPr>
              <a:t>K6 ES USADO PRINCIPALMENTE POR DESARROLLADORES, INGENIEROS QA Y DEVOPS. ESTOS UTILIZAN K6 PARA LAS PRUEBAS DE RENDIMIENTO  PARA LAS APIs, LOS MICROSERVICIOS Y LOS SITIOS WEB.</a:t>
            </a:r>
            <a:endParaRPr b="1" sz="2200">
              <a:solidFill>
                <a:srgbClr val="DDE2F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37cc973d1_0_7"/>
          <p:cNvSpPr txBox="1"/>
          <p:nvPr>
            <p:ph idx="1" type="body"/>
          </p:nvPr>
        </p:nvSpPr>
        <p:spPr>
          <a:xfrm>
            <a:off x="1768200" y="2274600"/>
            <a:ext cx="86556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 sz="3200" cap="none">
                <a:solidFill>
                  <a:srgbClr val="9BABE3"/>
                </a:solidFill>
              </a:rPr>
              <a:t>Test Types</a:t>
            </a:r>
            <a:r>
              <a:rPr lang="es-ES" sz="3200" cap="none">
                <a:solidFill>
                  <a:srgbClr val="9BABE3"/>
                </a:solidFill>
              </a:rPr>
              <a:t>:</a:t>
            </a:r>
            <a:endParaRPr sz="3200" cap="none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 cap="none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500">
                <a:solidFill>
                  <a:srgbClr val="9BABE3"/>
                </a:solidFill>
              </a:rPr>
              <a:t>Smoke testing</a:t>
            </a:r>
            <a:r>
              <a:rPr lang="es-ES" sz="2500"/>
              <a:t>: 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500">
                <a:solidFill>
                  <a:srgbClr val="DDE2F5"/>
                </a:solidFill>
              </a:rPr>
              <a:t>Smoke test es una prueba de carga regular, configurada para una </a:t>
            </a:r>
            <a:r>
              <a:rPr b="1" lang="es-ES" sz="2500">
                <a:solidFill>
                  <a:srgbClr val="DDE2F5"/>
                </a:solidFill>
              </a:rPr>
              <a:t>carga mínima.</a:t>
            </a:r>
            <a:r>
              <a:rPr lang="es-ES" sz="2500">
                <a:solidFill>
                  <a:srgbClr val="DDE2F5"/>
                </a:solidFill>
              </a:rPr>
              <a:t> </a:t>
            </a:r>
            <a:endParaRPr sz="2500">
              <a:solidFill>
                <a:srgbClr val="DDE2F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500">
                <a:solidFill>
                  <a:srgbClr val="DDE2F5"/>
                </a:solidFill>
              </a:rPr>
              <a:t>se requiere una prueba de humo para verificar la cordura cada vez que se escribe un script</a:t>
            </a:r>
            <a:r>
              <a:rPr lang="es-ES">
                <a:solidFill>
                  <a:srgbClr val="DDE2F5"/>
                </a:solidFill>
              </a:rPr>
              <a:t>.</a:t>
            </a:r>
            <a:endParaRPr>
              <a:solidFill>
                <a:srgbClr val="DDE2F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>
            <p:ph idx="1" type="body"/>
          </p:nvPr>
        </p:nvSpPr>
        <p:spPr>
          <a:xfrm>
            <a:off x="1807050" y="2118150"/>
            <a:ext cx="85779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600">
                <a:solidFill>
                  <a:srgbClr val="9BABE3"/>
                </a:solidFill>
              </a:rPr>
              <a:t>Load testing: </a:t>
            </a:r>
            <a:endParaRPr sz="2600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600">
                <a:solidFill>
                  <a:srgbClr val="DDE2F5"/>
                </a:solidFill>
              </a:rPr>
              <a:t>Las pruebas de carga son un tipo de pruebas de </a:t>
            </a:r>
            <a:r>
              <a:rPr lang="es-ES" sz="2600">
                <a:solidFill>
                  <a:srgbClr val="DDE2F5"/>
                </a:solidFill>
              </a:rPr>
              <a:t>rendimiento</a:t>
            </a:r>
            <a:r>
              <a:rPr lang="es-ES" sz="2600">
                <a:solidFill>
                  <a:srgbClr val="DDE2F5"/>
                </a:solidFill>
              </a:rPr>
              <a:t> usadas para determinar el comportamiento de un sistema </a:t>
            </a:r>
            <a:r>
              <a:rPr b="1" lang="es-ES" sz="2600">
                <a:solidFill>
                  <a:srgbClr val="DDE2F5"/>
                </a:solidFill>
              </a:rPr>
              <a:t>bajo condiciones tanto de picos como normales</a:t>
            </a:r>
            <a:r>
              <a:rPr b="1" lang="es-ES" sz="2600">
                <a:solidFill>
                  <a:srgbClr val="DDE2F5"/>
                </a:solidFill>
              </a:rPr>
              <a:t>.</a:t>
            </a:r>
            <a:endParaRPr b="1" sz="2600">
              <a:solidFill>
                <a:srgbClr val="DDE2F5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s-ES" sz="2600">
                <a:solidFill>
                  <a:srgbClr val="DDE2F5"/>
                </a:solidFill>
              </a:rPr>
              <a:t>se utilizan para asegurarse que la aplicación funciona satisfactoriamente cuando hay un alto </a:t>
            </a:r>
            <a:r>
              <a:rPr lang="es-ES" sz="2600">
                <a:solidFill>
                  <a:srgbClr val="DDE2F5"/>
                </a:solidFill>
              </a:rPr>
              <a:t>tráfico</a:t>
            </a:r>
            <a:r>
              <a:rPr lang="es-ES" sz="2600">
                <a:solidFill>
                  <a:srgbClr val="DDE2F5"/>
                </a:solidFill>
              </a:rPr>
              <a:t> de usuarios.</a:t>
            </a:r>
            <a:endParaRPr sz="2600">
              <a:solidFill>
                <a:srgbClr val="DDE2F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7cc973d1_0_12"/>
          <p:cNvSpPr txBox="1"/>
          <p:nvPr>
            <p:ph idx="1" type="body"/>
          </p:nvPr>
        </p:nvSpPr>
        <p:spPr>
          <a:xfrm>
            <a:off x="1807050" y="2215650"/>
            <a:ext cx="85779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s-ES" sz="2700">
                <a:solidFill>
                  <a:srgbClr val="9BABE3"/>
                </a:solidFill>
              </a:rPr>
              <a:t>Stress testing:</a:t>
            </a:r>
            <a:endParaRPr sz="2700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s-ES" sz="2700">
                <a:solidFill>
                  <a:srgbClr val="DDE2F5"/>
                </a:solidFill>
              </a:rPr>
              <a:t>las pruebas de estrés son un tipo de pruebas de carga que ayudan a determinar los límites para el sistema.</a:t>
            </a:r>
            <a:endParaRPr sz="2700">
              <a:solidFill>
                <a:srgbClr val="DDE2F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s-ES" sz="2700">
                <a:solidFill>
                  <a:srgbClr val="DDE2F5"/>
                </a:solidFill>
              </a:rPr>
              <a:t>el objetivo de esto es verificar </a:t>
            </a:r>
            <a:r>
              <a:rPr b="1" lang="es-ES" sz="2700">
                <a:solidFill>
                  <a:srgbClr val="DDE2F5"/>
                </a:solidFill>
              </a:rPr>
              <a:t>la estabilidad y la fiabilidad de un sistema bajo condiciones altas o extremas</a:t>
            </a:r>
            <a:endParaRPr sz="2600">
              <a:solidFill>
                <a:srgbClr val="9BABE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37cc973d1_1_9"/>
          <p:cNvSpPr txBox="1"/>
          <p:nvPr>
            <p:ph idx="1" type="body"/>
          </p:nvPr>
        </p:nvSpPr>
        <p:spPr>
          <a:xfrm>
            <a:off x="1807050" y="2215650"/>
            <a:ext cx="85779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700">
                <a:solidFill>
                  <a:srgbClr val="9BABE3"/>
                </a:solidFill>
              </a:rPr>
              <a:t>K6 cloud</a:t>
            </a:r>
            <a:endParaRPr sz="2700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s-ES" sz="2700">
                <a:solidFill>
                  <a:srgbClr val="DDE2F5"/>
                </a:solidFill>
              </a:rPr>
              <a:t>K6 cuenta tanto con una función local como una función en la nube para las pruebas de rendimiento. </a:t>
            </a:r>
            <a:endParaRPr sz="2600">
              <a:solidFill>
                <a:srgbClr val="9BABE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37cc973d1_0_17"/>
          <p:cNvSpPr txBox="1"/>
          <p:nvPr>
            <p:ph idx="1" type="body"/>
          </p:nvPr>
        </p:nvSpPr>
        <p:spPr>
          <a:xfrm>
            <a:off x="1900050" y="1012350"/>
            <a:ext cx="83919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200">
                <a:solidFill>
                  <a:srgbClr val="9BABE3"/>
                </a:solidFill>
              </a:rPr>
              <a:t>Diff K6 OSS Vs K6 Cloud</a:t>
            </a:r>
            <a:r>
              <a:rPr lang="es-ES" sz="2200">
                <a:solidFill>
                  <a:srgbClr val="9BABE3"/>
                </a:solidFill>
              </a:rPr>
              <a:t>:</a:t>
            </a:r>
            <a:endParaRPr sz="2200">
              <a:solidFill>
                <a:srgbClr val="9BAB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200">
              <a:solidFill>
                <a:srgbClr val="DDE2F5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-ES" sz="2200">
                <a:solidFill>
                  <a:srgbClr val="DDE2F5"/>
                </a:solidFill>
              </a:rPr>
              <a:t>Test creation: </a:t>
            </a:r>
            <a:r>
              <a:rPr lang="es-ES" sz="2200">
                <a:solidFill>
                  <a:srgbClr val="DDE2F5"/>
                </a:solidFill>
              </a:rPr>
              <a:t>Scripting, construir pruebas, browser recorders y converters. (Both)</a:t>
            </a:r>
            <a:endParaRPr sz="2200">
              <a:solidFill>
                <a:srgbClr val="DDE2F5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-ES" sz="2200">
                <a:solidFill>
                  <a:srgbClr val="DDE2F5"/>
                </a:solidFill>
              </a:rPr>
              <a:t>Visualization: </a:t>
            </a:r>
            <a:r>
              <a:rPr lang="es-ES" sz="2200">
                <a:solidFill>
                  <a:srgbClr val="DDE2F5"/>
                </a:solidFill>
              </a:rPr>
              <a:t>tableros, tableros intuitivos, interfaz de usuario enriquecedora e integraciones adicionales.</a:t>
            </a:r>
            <a:endParaRPr sz="2200">
              <a:solidFill>
                <a:srgbClr val="DDE2F5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-ES" sz="2200">
                <a:solidFill>
                  <a:srgbClr val="DDE2F5"/>
                </a:solidFill>
              </a:rPr>
              <a:t>Result Analist: </a:t>
            </a:r>
            <a:r>
              <a:rPr lang="es-ES" sz="2200">
                <a:solidFill>
                  <a:srgbClr val="DDE2F5"/>
                </a:solidFill>
              </a:rPr>
              <a:t>analisis automatico de rendimiento para detectar problemas relativos.</a:t>
            </a:r>
            <a:endParaRPr sz="2200">
              <a:solidFill>
                <a:srgbClr val="DDE2F5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-ES" sz="2200">
                <a:solidFill>
                  <a:srgbClr val="DDE2F5"/>
                </a:solidFill>
              </a:rPr>
              <a:t>Integration: </a:t>
            </a:r>
            <a:r>
              <a:rPr lang="es-ES" sz="2200">
                <a:solidFill>
                  <a:srgbClr val="DDE2F5"/>
                </a:solidFill>
              </a:rPr>
              <a:t>Cloud-supported k6 extensions. notificaciones, REST API. (TestRail,Grafana)</a:t>
            </a:r>
            <a:endParaRPr sz="2200">
              <a:solidFill>
                <a:srgbClr val="DDE2F5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-ES" sz="2200">
                <a:solidFill>
                  <a:srgbClr val="DDE2F5"/>
                </a:solidFill>
              </a:rPr>
              <a:t>Collaborative Features: </a:t>
            </a:r>
            <a:r>
              <a:rPr lang="es-ES" sz="2200">
                <a:solidFill>
                  <a:srgbClr val="DDE2F5"/>
                </a:solidFill>
              </a:rPr>
              <a:t>espacios de trabajo colaborativos, reportes y control de acceso empresarial.</a:t>
            </a:r>
            <a:endParaRPr sz="2200">
              <a:solidFill>
                <a:srgbClr val="DDE2F5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s-ES" sz="2200">
                <a:solidFill>
                  <a:srgbClr val="DDE2F5"/>
                </a:solidFill>
              </a:rPr>
              <a:t>Other Features: </a:t>
            </a:r>
            <a:r>
              <a:rPr lang="es-ES" sz="2200">
                <a:solidFill>
                  <a:srgbClr val="DDE2F5"/>
                </a:solidFill>
              </a:rPr>
              <a:t>agenda y notificaciones, comparar pruebas y tendencias de rendimiento.</a:t>
            </a:r>
            <a:endParaRPr sz="2200">
              <a:solidFill>
                <a:srgbClr val="DDE2F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37590222c_1_0"/>
          <p:cNvSpPr txBox="1"/>
          <p:nvPr>
            <p:ph type="title"/>
          </p:nvPr>
        </p:nvSpPr>
        <p:spPr>
          <a:xfrm>
            <a:off x="1842150" y="1602950"/>
            <a:ext cx="8954100" cy="799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900">
                <a:solidFill>
                  <a:srgbClr val="9BABE3"/>
                </a:solidFill>
              </a:rPr>
              <a:t>X K6 - Browser</a:t>
            </a:r>
            <a:endParaRPr b="1" sz="3900">
              <a:solidFill>
                <a:srgbClr val="9BABE3"/>
              </a:solidFill>
            </a:endParaRPr>
          </a:p>
        </p:txBody>
      </p:sp>
      <p:sp>
        <p:nvSpPr>
          <p:cNvPr id="173" name="Google Shape;173;g1237590222c_1_0"/>
          <p:cNvSpPr txBox="1"/>
          <p:nvPr>
            <p:ph idx="1" type="body"/>
          </p:nvPr>
        </p:nvSpPr>
        <p:spPr>
          <a:xfrm>
            <a:off x="1842150" y="2402450"/>
            <a:ext cx="8507700" cy="217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rPr lang="es-ES" sz="2600"/>
              <a:t>La herramienta está enfocada en las pruebas de backend sin embargo cuenta con una extensión de la misma para pruebas de frontend que actualmente se encuentra en desarrollo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2022-04-05T16:08:35Z</dcterms:created>
</cp:coreProperties>
</file>